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96" r:id="rId2"/>
    <p:sldId id="297" r:id="rId3"/>
    <p:sldId id="298" r:id="rId4"/>
    <p:sldId id="303" r:id="rId5"/>
    <p:sldId id="299" r:id="rId6"/>
    <p:sldId id="300" r:id="rId7"/>
    <p:sldId id="288" r:id="rId8"/>
    <p:sldId id="281" r:id="rId9"/>
    <p:sldId id="282" r:id="rId10"/>
    <p:sldId id="284" r:id="rId11"/>
    <p:sldId id="285" r:id="rId12"/>
    <p:sldId id="286" r:id="rId13"/>
    <p:sldId id="287" r:id="rId14"/>
    <p:sldId id="263" r:id="rId15"/>
    <p:sldId id="266" r:id="rId16"/>
    <p:sldId id="289" r:id="rId17"/>
    <p:sldId id="290" r:id="rId18"/>
    <p:sldId id="291" r:id="rId19"/>
    <p:sldId id="293" r:id="rId20"/>
    <p:sldId id="294" r:id="rId21"/>
    <p:sldId id="295" r:id="rId22"/>
    <p:sldId id="305" r:id="rId23"/>
    <p:sldId id="304" r:id="rId24"/>
    <p:sldId id="301" r:id="rId25"/>
    <p:sldId id="306" r:id="rId26"/>
    <p:sldId id="307" r:id="rId27"/>
    <p:sldId id="302" r:id="rId28"/>
  </p:sldIdLst>
  <p:sldSz cx="9144000" cy="6858000" type="screen4x3"/>
  <p:notesSz cx="7053263" cy="101869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593" autoAdjust="0"/>
    <p:restoredTop sz="94671" autoAdjust="0"/>
  </p:normalViewPr>
  <p:slideViewPr>
    <p:cSldViewPr>
      <p:cViewPr>
        <p:scale>
          <a:sx n="56" d="100"/>
          <a:sy n="56" d="100"/>
        </p:scale>
        <p:origin x="-1542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7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5938" cy="5095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738" y="0"/>
            <a:ext cx="3055937" cy="5095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63F32-FBD5-442A-9C07-B6D52E45F0E5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675813"/>
            <a:ext cx="3055938" cy="5095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738" y="9675813"/>
            <a:ext cx="3055937" cy="5095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0A4F85-65E6-4B9F-9055-CBC4A7821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3864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5938" cy="5095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740" y="0"/>
            <a:ext cx="3055937" cy="5095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54C763-700D-49FA-8A4F-D123F6593F3D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763588"/>
            <a:ext cx="5092700" cy="382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4850" y="4838700"/>
            <a:ext cx="5643563" cy="4584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75814"/>
            <a:ext cx="3055938" cy="5095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740" y="9675814"/>
            <a:ext cx="3055937" cy="5095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CDD51-1AD9-4C25-89E3-CD34306A39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144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71702" indent="-296809"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87234" indent="-237447"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62128" indent="-237447"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137021" indent="-237447"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611915" indent="-237447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3086809" indent="-237447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561702" indent="-237447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4036596" indent="-237447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/>
            <a:fld id="{E777E491-6E55-445F-86B9-84F6B2D558FE}" type="slidenum">
              <a:rPr lang="en-GB" sz="1200"/>
              <a:pPr eaLnBrk="1" hangingPunct="1"/>
              <a:t>1</a:t>
            </a:fld>
            <a:endParaRPr lang="en-GB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1pPr>
            <a:lvl2pPr marL="771702" indent="-296809"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2pPr>
            <a:lvl3pPr marL="1187234" indent="-237447"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3pPr>
            <a:lvl4pPr marL="1662128" indent="-237447"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4pPr>
            <a:lvl5pPr marL="2137021" indent="-237447" eaLnBrk="0" hangingPunct="0"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5pPr>
            <a:lvl6pPr marL="2611915" indent="-237447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6pPr>
            <a:lvl7pPr marL="3086809" indent="-237447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7pPr>
            <a:lvl8pPr marL="3561702" indent="-237447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8pPr>
            <a:lvl9pPr marL="4036596" indent="-237447" eaLnBrk="0" fontAlgn="base" hangingPunct="0">
              <a:spcBef>
                <a:spcPct val="0"/>
              </a:spcBef>
              <a:spcAft>
                <a:spcPct val="0"/>
              </a:spcAft>
              <a:defRPr sz="1700">
                <a:solidFill>
                  <a:schemeClr val="tx1"/>
                </a:solidFill>
                <a:latin typeface="Tahoma" pitchFamily="34" charset="0"/>
                <a:cs typeface="Times New Roman" pitchFamily="18" charset="0"/>
              </a:defRPr>
            </a:lvl9pPr>
          </a:lstStyle>
          <a:p>
            <a:pPr eaLnBrk="1" hangingPunct="1"/>
            <a:fld id="{E777E491-6E55-445F-86B9-84F6B2D558FE}" type="slidenum">
              <a:rPr lang="en-GB" sz="1200"/>
              <a:pPr eaLnBrk="1" hangingPunct="1"/>
              <a:t>2</a:t>
            </a:fld>
            <a:endParaRPr lang="en-GB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986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517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86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814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679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56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856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119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121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179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167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FD372-8F61-4043-A7C2-CF014E774DD7}" type="datetimeFigureOut">
              <a:rPr lang="en-GB" smtClean="0"/>
              <a:t>04/05/2018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7E416-FFDE-4D4A-A96D-F6C6B362BA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661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resources.woodlands-junior.kent.sch.uk/interactive/literacy2.htm" TargetMode="External"/><Relationship Id="rId7" Type="http://schemas.openxmlformats.org/officeDocument/2006/relationships/hyperlink" Target="https://www.gov.uk/government/collections/national-curriculum-assessments-practice-materials#key-stage-1-past-papers" TargetMode="External"/><Relationship Id="rId2" Type="http://schemas.openxmlformats.org/officeDocument/2006/relationships/hyperlink" Target="http://www.bbc.co.uk/bitesize/ks1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athsisfun.com/numbers/number-line-using.html" TargetMode="External"/><Relationship Id="rId5" Type="http://schemas.openxmlformats.org/officeDocument/2006/relationships/hyperlink" Target="http://www.grammarbook.com/punctuation/commas.asp" TargetMode="External"/><Relationship Id="rId4" Type="http://schemas.openxmlformats.org/officeDocument/2006/relationships/hyperlink" Target="http://www.teachitprimary.co.uk/vocabulary-punctuation-grammar-foundation-ks1?CurrMenu=3747&amp;resource=8070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2205038"/>
            <a:ext cx="8568952" cy="41148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None/>
            </a:pPr>
            <a:endParaRPr lang="en-GB" sz="26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None/>
            </a:pPr>
            <a:endParaRPr lang="en-GB" sz="2800" b="1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None/>
            </a:pPr>
            <a:r>
              <a:rPr lang="en-GB" sz="28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2 SATs meeting</a:t>
            </a:r>
          </a:p>
          <a:p>
            <a:pPr marL="0" indent="0">
              <a:buNone/>
            </a:pPr>
            <a:endParaRPr lang="en-GB" sz="2800" b="1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2800" b="1" dirty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i="1" dirty="0" smtClean="0">
              <a:solidFill>
                <a:srgbClr val="0C02D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i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dirty="0" smtClean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John Wycliffe Primary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705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2205038"/>
            <a:ext cx="8568952" cy="411480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None/>
            </a:pPr>
            <a:endParaRPr lang="en-GB" sz="26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2 staff:</a:t>
            </a:r>
          </a:p>
          <a:p>
            <a:pPr marL="0" indent="0">
              <a:buNone/>
            </a:pPr>
            <a:endParaRPr lang="en-GB" sz="2800" b="1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 Teachers: Mrs Horton, Mrs Beck, Mrs </a:t>
            </a:r>
            <a:r>
              <a:rPr lang="en-GB" sz="2800" b="1" dirty="0" err="1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Davinson</a:t>
            </a:r>
            <a:r>
              <a:rPr lang="en-GB" sz="28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Miss Williams</a:t>
            </a:r>
          </a:p>
          <a:p>
            <a:pPr marL="0" indent="0">
              <a:buNone/>
            </a:pPr>
            <a:r>
              <a:rPr lang="en-GB" sz="28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buNone/>
            </a:pPr>
            <a:r>
              <a:rPr lang="en-GB" sz="28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Teaching </a:t>
            </a:r>
            <a:r>
              <a:rPr lang="en-GB" sz="2800" b="1" dirty="0" err="1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assistants:Mrs</a:t>
            </a:r>
            <a:r>
              <a:rPr lang="en-GB" sz="28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Gamble, Mr Watts, Mrs </a:t>
            </a:r>
            <a:r>
              <a:rPr lang="en-GB" sz="2800" b="1" dirty="0" err="1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Bolderston</a:t>
            </a:r>
            <a:endParaRPr lang="en-GB" sz="2800" b="1" dirty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i="1" dirty="0" smtClean="0">
              <a:solidFill>
                <a:srgbClr val="0C02D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i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2800" b="1" dirty="0" smtClean="0">
              <a:solidFill>
                <a:srgbClr val="0000F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38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2060574"/>
            <a:ext cx="8352928" cy="4608786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  <a:p>
            <a:pPr marL="0" indent="0" eaLnBrk="1" hangingPunct="1">
              <a:buNone/>
            </a:pPr>
            <a:r>
              <a:rPr lang="en-GB" sz="2800" b="1" dirty="0" smtClean="0">
                <a:solidFill>
                  <a:srgbClr val="0000FF"/>
                </a:solidFill>
                <a:latin typeface="Arial" charset="0"/>
              </a:rPr>
              <a:t>Aims:</a:t>
            </a:r>
          </a:p>
          <a:p>
            <a:pPr marL="0" indent="0" eaLnBrk="1" hangingPunct="1">
              <a:buNone/>
            </a:pPr>
            <a:endParaRPr lang="en-GB" sz="2800" b="1" dirty="0">
              <a:solidFill>
                <a:srgbClr val="0000FF"/>
              </a:solidFill>
              <a:latin typeface="Arial" charset="0"/>
            </a:endParaRPr>
          </a:p>
          <a:p>
            <a:pPr eaLnBrk="1" hangingPunct="1"/>
            <a:r>
              <a:rPr lang="en-GB" sz="2800" b="1" dirty="0" smtClean="0">
                <a:solidFill>
                  <a:srgbClr val="0000FF"/>
                </a:solidFill>
                <a:latin typeface="Arial" charset="0"/>
              </a:rPr>
              <a:t>To inform parents about SATs </a:t>
            </a:r>
          </a:p>
          <a:p>
            <a:pPr marL="0" indent="0" eaLnBrk="1" hangingPunct="1">
              <a:buNone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  <a:p>
            <a:pPr marL="0" indent="0" eaLnBrk="1" hangingPunct="1">
              <a:buNone/>
            </a:pPr>
            <a:endParaRPr lang="en-GB" sz="2000" b="1" dirty="0">
              <a:solidFill>
                <a:srgbClr val="0000FF"/>
              </a:solidFill>
              <a:latin typeface="Arial" charset="0"/>
            </a:endParaRPr>
          </a:p>
          <a:p>
            <a:pPr marL="0" indent="0" eaLnBrk="1" hangingPunct="1">
              <a:buNone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  <a:p>
            <a:pPr marL="0" indent="0" eaLnBrk="1" hangingPunct="1">
              <a:buNone/>
            </a:pPr>
            <a:endParaRPr lang="en-GB" sz="2000" b="1" dirty="0">
              <a:solidFill>
                <a:srgbClr val="0000FF"/>
              </a:solidFill>
              <a:latin typeface="Arial" charset="0"/>
            </a:endParaRPr>
          </a:p>
          <a:p>
            <a:pPr marL="0" indent="0" eaLnBrk="1" hangingPunct="1">
              <a:buNone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  <a:p>
            <a:pPr marL="0" indent="0" eaLnBrk="1" hangingPunct="1">
              <a:buNone/>
            </a:pPr>
            <a:endParaRPr lang="en-GB" sz="10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78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2060574"/>
            <a:ext cx="8352928" cy="4536778"/>
          </a:xfrm>
        </p:spPr>
        <p:txBody>
          <a:bodyPr>
            <a:normAutofit/>
          </a:bodyPr>
          <a:lstStyle/>
          <a:p>
            <a:r>
              <a:rPr lang="en-GB" sz="2400" b="1" dirty="0" smtClean="0">
                <a:solidFill>
                  <a:srgbClr val="0000FF"/>
                </a:solidFill>
                <a:latin typeface="Arial" charset="0"/>
              </a:rPr>
              <a:t>This is the third year in which children in Year 2 have been assessed against the updated curriculum.</a:t>
            </a:r>
          </a:p>
          <a:p>
            <a:r>
              <a:rPr lang="en-GB" sz="2400" b="1" dirty="0" smtClean="0">
                <a:solidFill>
                  <a:srgbClr val="0000FF"/>
                </a:solidFill>
                <a:latin typeface="Arial" charset="0"/>
              </a:rPr>
              <a:t>The current curriculum is more rigorous and places a greater emphasis on key skills such as grammar, punctuation and spelling</a:t>
            </a:r>
            <a:endParaRPr lang="en-GB" b="1" dirty="0" smtClean="0">
              <a:solidFill>
                <a:srgbClr val="0000FF"/>
              </a:solidFill>
              <a:latin typeface="Arial" charset="0"/>
            </a:endParaRPr>
          </a:p>
          <a:p>
            <a:pPr marL="0" indent="0" eaLnBrk="1" hangingPunct="1">
              <a:buNone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en-GB" sz="2000" b="1" dirty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en-GB" sz="2000" b="1" dirty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en-GB" sz="2000" b="1" dirty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en-GB" sz="2000" b="1" dirty="0">
              <a:solidFill>
                <a:srgbClr val="0000FF"/>
              </a:solidFill>
              <a:latin typeface="Arial" charset="0"/>
            </a:endParaRPr>
          </a:p>
          <a:p>
            <a:pPr marL="0" indent="0" eaLnBrk="1" hangingPunct="1">
              <a:buNone/>
            </a:pPr>
            <a:endParaRPr lang="en-GB" sz="2000" b="1" dirty="0" smtClean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293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2060574"/>
            <a:ext cx="8064896" cy="46087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FAQs </a:t>
            </a:r>
          </a:p>
          <a:p>
            <a:pPr marL="0" indent="0">
              <a:buNone/>
            </a:pPr>
            <a:endParaRPr lang="en-GB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GB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</a:t>
            </a:r>
            <a:r>
              <a:rPr lang="en-GB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SATs</a:t>
            </a:r>
            <a:r>
              <a:rPr lang="en-GB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GB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happens at </a:t>
            </a:r>
            <a:r>
              <a:rPr lang="en-GB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end of Key </a:t>
            </a:r>
            <a:r>
              <a:rPr lang="en-GB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Stage 1?</a:t>
            </a:r>
          </a:p>
          <a:p>
            <a:r>
              <a:rPr lang="en-GB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will the tests happen?</a:t>
            </a:r>
          </a:p>
          <a:p>
            <a:r>
              <a:rPr lang="en-GB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will my </a:t>
            </a:r>
            <a:r>
              <a:rPr lang="en-GB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</a:t>
            </a:r>
            <a:r>
              <a:rPr lang="en-GB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prepared for them</a:t>
            </a:r>
            <a:r>
              <a:rPr lang="en-GB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GB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None/>
            </a:pPr>
            <a:endParaRPr lang="en-GB" sz="28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07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404664"/>
            <a:ext cx="8208912" cy="561662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6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stage 1 </a:t>
            </a:r>
            <a:r>
              <a:rPr lang="en-GB" sz="2600" b="1" u="sng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SATs (Statutory </a:t>
            </a:r>
            <a:r>
              <a:rPr lang="en-GB" sz="26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</a:t>
            </a:r>
            <a:r>
              <a:rPr lang="en-GB" sz="2600" b="1" u="sng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Tests)</a:t>
            </a:r>
          </a:p>
          <a:p>
            <a:endParaRPr lang="en-GB" sz="2000" b="1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athematics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 1: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Arithmetic</a:t>
            </a:r>
            <a:endParaRPr lang="en-GB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Mathematics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 2: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Reasoning</a:t>
            </a:r>
            <a:endParaRPr lang="en-GB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 1: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Combined reading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prompt and answer booklet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 2: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Separate reading booklet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answer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booklet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000" b="1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rammar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unctuation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Spelling </a:t>
            </a: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 1: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Spelling</a:t>
            </a:r>
            <a:endParaRPr lang="en-GB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Grammar, Punctuation and Spelling Paper 2: </a:t>
            </a:r>
            <a:r>
              <a:rPr lang="en-GB" sz="20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Grammar and Punctuation questions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000" b="1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Children’s writing is assessed by the teacher using evidence of progress in writing throughout the year.  There is no formal written test.</a:t>
            </a:r>
            <a:endParaRPr lang="en-GB" sz="20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000" dirty="0">
              <a:solidFill>
                <a:srgbClr val="FF0000"/>
              </a:solidFill>
            </a:endParaRPr>
          </a:p>
          <a:p>
            <a:pPr marL="0" indent="0" algn="ctr" eaLnBrk="1" hangingPunct="1">
              <a:buNone/>
            </a:pPr>
            <a:endParaRPr lang="en-GB" sz="2000" dirty="0">
              <a:solidFill>
                <a:srgbClr val="0C02D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400785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9887"/>
            <a:ext cx="87129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Mathematics</a:t>
            </a:r>
            <a:endParaRPr lang="en-GB" sz="6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355266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</a:rPr>
              <a:t>Teacher assessment, not test results, will have the final say in your child’s overall results for the end of KS1.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2420888"/>
            <a:ext cx="856931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solidFill>
                  <a:srgbClr val="0000FF"/>
                </a:solidFill>
              </a:rPr>
              <a:t>Areas of Mathematics: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</a:rPr>
              <a:t>Number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</a:rPr>
              <a:t>Measurement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</a:rPr>
              <a:t>Geometry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</a:rPr>
              <a:t>Statistics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00FF"/>
              </a:solidFill>
            </a:endParaRPr>
          </a:p>
          <a:p>
            <a:r>
              <a:rPr lang="en-GB" sz="2400" dirty="0" smtClean="0">
                <a:solidFill>
                  <a:srgbClr val="0000FF"/>
                </a:solidFill>
              </a:rPr>
              <a:t>At the end of KS1, children are assessed against the following criteria: </a:t>
            </a:r>
          </a:p>
          <a:p>
            <a:r>
              <a:rPr lang="en-GB" sz="2400" i="1" dirty="0" smtClean="0">
                <a:solidFill>
                  <a:srgbClr val="0000FF"/>
                </a:solidFill>
              </a:rPr>
              <a:t>	Working towards the expected standard</a:t>
            </a:r>
          </a:p>
          <a:p>
            <a:r>
              <a:rPr lang="en-GB" sz="2400" i="1" dirty="0" smtClean="0">
                <a:solidFill>
                  <a:srgbClr val="0000FF"/>
                </a:solidFill>
              </a:rPr>
              <a:t>	Working at the expected standard</a:t>
            </a:r>
          </a:p>
          <a:p>
            <a:r>
              <a:rPr lang="en-GB" sz="2400" i="1" dirty="0" smtClean="0">
                <a:solidFill>
                  <a:srgbClr val="0000FF"/>
                </a:solidFill>
              </a:rPr>
              <a:t>	Working at a greater depth within the expected standard</a:t>
            </a:r>
          </a:p>
          <a:p>
            <a:endParaRPr lang="en-GB" sz="2400" i="1" dirty="0">
              <a:solidFill>
                <a:srgbClr val="0000FF"/>
              </a:solidFill>
            </a:endParaRPr>
          </a:p>
          <a:p>
            <a:endParaRPr lang="en-GB" sz="1000" dirty="0"/>
          </a:p>
        </p:txBody>
      </p:sp>
      <p:pic>
        <p:nvPicPr>
          <p:cNvPr id="5" name="Picture 2" descr="C:\Users\year1\AppData\Local\Microsoft\Windows\Temporary Internet Files\Content.IE5\TXA8N82J\MC9001302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98506"/>
            <a:ext cx="1008112" cy="924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year1\AppData\Local\Microsoft\Windows\Temporary Internet Files\Content.IE5\TXA8N82J\MC9001302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07" y="252140"/>
            <a:ext cx="1008112" cy="924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88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u="sng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 Papers</a:t>
            </a:r>
            <a:endParaRPr lang="en-GB" sz="3200" b="1" u="sng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sz="4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Arithmetic</a:t>
            </a:r>
          </a:p>
          <a:p>
            <a:pPr algn="ctr"/>
            <a:endParaRPr lang="en-GB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Reasoning</a:t>
            </a:r>
          </a:p>
          <a:p>
            <a:pPr algn="ctr"/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utoShape 2" descr="Image result for cartoon math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cartoon math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http://cliparts.co/cliparts/qcB/Xoo/qcBXooqpi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487386"/>
            <a:ext cx="2488339" cy="225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encrypted-tbn3.gstatic.com/images?q=tbn:ANd9GcTlZacRcyobI6WCYTmXweDhkDQN5YMnb-y_8X-hh3OnoaYGNjX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25553"/>
            <a:ext cx="2385495" cy="1981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50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>
            <a:normAutofit/>
          </a:bodyPr>
          <a:lstStyle/>
          <a:p>
            <a:r>
              <a:rPr lang="en-GB" sz="3200" b="1" u="sng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Arithmetic</a:t>
            </a:r>
            <a:endParaRPr lang="en-GB" sz="3200" b="1" u="sng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1700808"/>
            <a:ext cx="7920880" cy="4464496"/>
          </a:xfrm>
        </p:spPr>
        <p:txBody>
          <a:bodyPr>
            <a:no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endParaRPr lang="en-GB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GB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umber questions based on addition, subtraction, multiplication, division and fractions.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should use the methods taught in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questions get progressively harder.</a:t>
            </a:r>
          </a:p>
          <a:p>
            <a:pPr algn="l"/>
            <a:endParaRPr lang="en-GB" sz="10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sz="1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C:\Users\year1\AppData\Local\Microsoft\Windows\Temporary Internet Files\Content.IE5\LKOPV3GM\MC9002955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0648"/>
            <a:ext cx="2294123" cy="206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81684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4048497" cy="259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862" y="908720"/>
            <a:ext cx="4104456" cy="259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71" y="4005066"/>
            <a:ext cx="4048497" cy="2545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569" y="4005065"/>
            <a:ext cx="4036749" cy="2545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23728" y="404664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endParaRPr lang="en-GB" sz="2800" b="1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11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Reasoning paper</a:t>
            </a:r>
            <a:endParaRPr lang="en-GB" sz="3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638300"/>
            <a:ext cx="8229600" cy="467102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 both mental/oral and reading/writing questions.</a:t>
            </a:r>
          </a:p>
          <a:p>
            <a:r>
              <a:rPr lang="en-GB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answer questions based on their knowledge of number, measure, geometry and statistics.</a:t>
            </a:r>
          </a:p>
          <a:p>
            <a:r>
              <a:rPr lang="en-GB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Most questions have a real-life context and will require children to choose the method they want to solve it.</a:t>
            </a:r>
          </a:p>
          <a:p>
            <a:pPr marL="0" indent="0">
              <a:buNone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utoShape 2" descr="data:image/jpeg;base64,/9j/4AAQSkZJRgABAQAAAQABAAD/2wCEAAkGBxQSEBQUExQWFRUUFxQYGBgUFRgYFhYZFhUdGBgiGRUaHCkhHBolHhgaIzEhJikrLi4vFyAzODMtNygtLi4BCgoKBQUFDgUFDisZExkrKysrKysrKysrKysrKysrKysrKysrKysrKysrKysrKysrKysrKysrKysrKysrKysrK//AABEIAOEA4QMBIgACEQEDEQH/xAAbAAEAAwEBAQEAAAAAAAAAAAAABQYHBAEDAv/EAEoQAAIBAwIDBgIFCQQGCwEAAAECAwAEEQUSBiExBxMiQVFhcYEUMnKRoRUjM0JSgpKxwSRTYrIIQ0Rjg6IXJTQ1VHOTs8LR4Rb/xAAUAQEAAAAAAAAAAAAAAAAAAAAA/8QAFBEBAAAAAAAAAAAAAAAAAAAAAP/aAAwDAQACEQMRAD8A3GlKUClKUClKUClKUCvM0Zsdaz4aw+sXRhtZpYbOJCZZo0KtcMWK7IpWHJMDJZeZzyx1oObWu1hC7wafby3c6uY+SMIgwOMlhzIz8M46jrUXcaZrd4WlvrlNMhhAYCBhgn/FtkJwPPc3yq63XDk0FtHbaW8Noozud4zI/lzHqxySWbPQevL0XV3bRwW7Ib+c72klwIE7sSAZPIr3mGXCcs7WORigzy/4Md1SbV9Y2uR+ZKEYAHPcuQMHHMkAYHnU/PomsQCPuNUSbPKNJ4eTgDI3SKD5Dqfvq867oEN3E8cq/pF2F18MgXcGwHHPGRzHQ+dffStP7iIR95JJjPilbc5yc9fQeQHIUFJTiDWRdd39EspVCeNIrrEkbf4i5zg+gQ9etfRe1KCEOt9BPaTIcFDG0isfLZIg2nPyqwXfCUElzHceON42d8RN3Yd3xuLlRubOAME49qldQti8bKrbGIIV9qsVPqFbkfnQUb/pQEe17qxureCQZSZk3LjyLKvNc56VbtA4itr2PvLaZZV89uQy/aQ4Kn4iobhe6unMlve20rJucJNMICJIwAB3qocbic8guMVTOJ9NXQtTi1GCPbZyjuriOFMLHnGDgcsEgHy5j3oNhpXwsrtJY0kjIZHUMrDoQRkV96BSlKBSlKBSlKBSlKBSlKBSlKBSlKBSlKBSleGgovaN9JupIdOtWMffhpLiUfqQIQpAPqxYfHHxrv0OG476OOFUt7C03xbDzmnKptXltwkYJ3ZBycDyNVLga8xe6rqN9O6tbM8DJ/q0hU7lOwAknlyx+03XNatE4YAjoQCPgedBEWuoXL3ODAFt8yrvL/nd0bAAmPGAjc8HOcAEgZqZxXtKBSlKBSlKDyqPxfw3c3k8kLyu1lcQlQiiICCZcFWbK72UkZ5HOfLHS81A8bay9nZvPGFZlaMbWBO4M4UhFGCzkHCjPM4oKv2L688ts9nNHsksCISRnDKMgZz+sCD+FaNWTWlk1rxZsty3dXdu09wpPJSd46eR3qn8ZrWaBSlKBSlKBSlKBSlKBSlKBSlKBSlKBSlKBXhr2lBlHCtpHqdxrKXA7tnuIVaIciEgwEJHU7tvM+danBEEVVUAKoAAHQADAFZrxrMNP1uyvSvdwTK8NxKudpJ+p3nlywOft7VcuGbS5ia5FxKJUedpIGz4licA7CMDAU5xzOc0E5SlU/iDiO5eZ7TTYlkmTHezSnEEBYZAJGS0mCDtHQGguFK49HhlSCNJ5O9lVQHkChQ7eZ2jkK7KBX5ZsDJ5fGv1UTxPoMd9bPbys6o5UkxttbwsGHP05UEqDXjKD15/H2qjaNwHNYzI9pfS91uXvIbj84jJ57T1RsdDV5LYGTyoMz4CiZde1cE8sx4Eh3Sc+fhJ593z5Dp0rTqyPs1dL3XNRvu83iP81FzGChOM8uq+EY+Na5QKiNX4ns7U7bi5hiYjO15FDY+znOK4+P8AWns7GSWMhXLRxozfVRpXCBm9lzn5VEXumaXpNv310EZmPimmXvZp3xz5nJJPXA5AUE5YcZ2EzbYry3Zj0XvVDH4KTk1Ohqx234u4cvZO7ktkjzkB5YFQHPLlJGSV+JxVgvOErm0QTaPdPgAMLaeQywSLjojNkqfQ5+fOg0OlVrgjiwX8T7o2hnhbZNC/1kbGeXqp8j7VZaBSlKBSlKBSlKBSlKBSlKBXPqF2sMUkrnCRo7sfRUUsfwFdFRHF9m0+n3cSfXkt50X3LRkD8aDJotX1vWIpJIIbf6HJuURyhdrgHBB3HcSCME8hkcq0Tsy0q6tdPSG7x3iM+1Q+/ZGT4F3eeOfn0xVd4Enuhw/aGwSFpY+8Ekc24bisr7gCOjk8+frV24V1eS6tlllt5LaQkhopQQwK8jjIBKnyOBmglzXLp2nxwIUjXALO555LM7FmJPmSTXXSggdO4utJ7ySzjkJuIgS6bHAAXAOHI2nBYedT1cdvpcKSvMkUayyY3uqKHfHTcwGT867KCNg1dHu5bYA74Y4pGOOWJSwXHqfAfvrl4w4iXT7UztFJKAyrtiGW8Rxn2HvUbqEgt9ZgkPJLyB4Cf97E3eRD5qZBVtK5oI7hzVPpVrHOY3i7wbtkn1gM8s/Hr86qfbXdtHpm0MVSaeGKVl6rE5O/H3AfOr6BVH7aoN+iXP8Ah7tv4ZFNBSuJeG7XTrnTLnSzhmuVgcrIXVwfrbjk88ZB+NbdWQXXDVvptjZ92+4vf2s6I5GcyqkbBfMgLzzWv0Edr+jRXlu9vOu6OQAEA4PI5BB8iCM1QdL7KmivIGlu3ubS33NHBP4irEYX22jkeg6CtMlkCqWYgKoJJPQADJJqhwazqt8BNZx29vbPkxtc72lkXyYouNoPUCgtmtaHb3ULQzxI6MCOYGV91PVSPUVVOxjcthJEWLxwXNxFEx55RX5c/TOfvr9XOganONl1qUUUJBDi1h2OynqBKzZX44rptNc0/T4UtLU960YwsFr+elJPM7tucEk5LMR1oPlaoE4km2dJLCJ5PtrM6rn32irxVZ4U0mYSz3l0Atxc7R3ancIIk+om79ZsksT6tVmoFKUoFKUoFKUoFKVFcUa2tlaS3DgsIwMKOrMxCoo9yxA+dBJySBQSxAA6knAHxNR8ev2rNtFxCW9BKmf51k3E1oEhiu9baW4nnb+z2ETFYlY4IUhepGQCc+eOeajrs2sQUaloP0S3fA76JizIT03FRn+vtQb2DQ1m2g2kukT20aTm4026YJGZDl7d2XdHhhyMbYx0HUVpVBQ7jhu+s55pNMkgMM7F3t7ncFSQjxNE6gkbjzKnlzNfLss1+8uZb+O9dGkt5VQLGqhU5EHaQMkZHnk1oNZPpLGw4pniblHqMe+M+RdQT9+Vf5ketBrFKUoFKV4aCrdpWjm50+TY4jlgInicnGySLJHPyyMj51IcG619NsYLgjBlQFh6MOTY9sg1A3XZvDcSmS9uLm6yxYRvJshQZyAI0A6DA688VcbK1SKNY41CIgAVVGAoHQAUH3qk9s0oXRbrPmEX5mRQKu1UDtfUywWdoBn6VeQIw9Y1y7/dgUHw4c7LYYriC6luJ7holUxpMwKodvLHsPIewrRa9pQRXFGmNdWVxbo+xpo2QNz8JYY548qol/w1q91Hb207W0NvG8e9rSaVZCiLtxzTn61ceOri4j0+4e0GZ1TKYGSOfiKjzYDJA9qpvZPPI9zOYry4u7Tu0y1yrBluCx3Ku7yCgE45eIUE1B2W2Ax3izT/APnXErD5qGAPzq1aXpEFsmyCGOJfSNAv8q7aUDFKUoFKUoFKUoFKUoFUbtikdNM3ojOI57aRgoz4UlDHPtkCrzXjKCMHmD60GO8W61Hqz2Elhb3E81vNHKr92ywRjcjOskjDH6g6elT3a5xJGlq1gid9d3a7EhTxFd36x9Mc8euPnVp4s1VbDT551Cjuo2KLjCl8YQYHkWIrMNEulhkj+itDeaxek9/Oxdo7ZWXd+qpAUeFccs49gKCfZGVtJ0nPeSwiKe5YcxGkAJXJ9WfAH/7WmVWuDeFFsld3cz3M53TzsPE7egH6qDyFWWgVRe1bhiS6t0ntuV3Zt3kRHVgCCyg/LIHmRjzq9V5QVzgPipNRtFlHhkXwTR55xyDqCOuD1GaslZvxLw3PYXTalpq53c7u2HSdc5LIP2+px6nPmQbjw1xDDfQCaBsg8mU8njbzV18iKCUklC9SB8Tiq9qnG1pC2xZPpE3QQ2o76XPoVTO397FSetaFb3aqlzCkqqdyhxkA4xkVC6zFaafbd1FC0ZuD3SJZIqzuxBJ2HI5gAkknlig524j1MjculDYeiyXiJL7ZUIVHwyaleGnvXMkl2kcIbaI4EbvDGAPEWlwMliegGBtqs8N6XBcylHm1ESW7RyPb3kuD1zGxCEh0yueTEcsH0rQzQDVE0u5Goa1JKvit9ORoUPVXuJMd4R9hQV/erzjjiqRpRpun+O7mGHcc1tUPJmc+TYOQP64BsvCvD0VhapBFnC5LMebO7c2Zj6k/dQTFKUoPMV4iAdAB8BX6pQKUpQKUpQKUpQKUpQKUpQKUpQcmqadFcxNFMgkjf6yt0ODkfjWY3fEslkbtNOt7OK109gJVlLJLM23c3d4I9wCc5rWahr7hWzmnW4ltonmXBDsoJyv1SfJiPInOKCTtJd6I+Cu5VbB6jIzg+4r7V+WYAEnkBzJPICqBfcX3N9K1vpKAqOUl7JnuI+eD3Qx+cbr7UFq4g4ltbFN9zMkQ8gebN9lBlj8hVZtu0CW65WGnzzA9JZiIIfjubmRj0FfTh/sztom767Zr65PNpbkbhnOfDGSQMe+avCrgYHSgpc8OuSDlLYwZ8lSWRh+8xAP8IrPeJNC1DT7yO5ju45L65baIoYAgmC83MnPbtAHMmt3rOtWU/l24LZL/AJMf6MDnBbee82eW/wCrnHPBoPhwn2pme1We6tJY49xRpoFMsO5cZyq5devmD16mpKx122v9Wtmt5kmWG2uThc5VpHiHiBAIOAfxro7JoI00W02EEGPc2CMbmJZ8+4JI+VR8uoWDavZvaS27TMbiKXuGTcy91vG/b1wycifU0EvfsI9agckBZLO5ViTgfm5YnXPwBb7zVTm7Qp9SvXsNK2KArFruTJ2qpwzRp58yACc5z086ku1ywMrWAWETF5pIQjOyrmWEkFtvMquwsR/hqjW16dH1yITRRLFDbiKWS1jZUCSsWV5FOfFvIByedBrvB3CMOnRFY8vJId0sr85JW6kk+mScD3qw18LO7SWNZI3V0cAqykFWB8wRX3oFKUoFKUoFKUoFKUoFKUoFKUoFKUoFKUoFKVQO17iV7e2S2tstdXrd1GB1CnkxHoeYA+1nyoODU9SfW7t7G2cpYwEfSplOGmP92hH6uRzPng+XXQ7KzitoVjjVY4olAAHIKqj1/rUVwPwwmnWUdunMjxSN+3IR4j/QewFRHa1q/dWP0dP0t+wtkHtL4XPyVsfMUFv0+8SaJJY2DI43Kw6MD0I9q6K5tOtBDDHEvSNFQfujH9K6aBVT7R4bdbQ3M7tC9tl4pYztkRyMAL5NuzjaQQatlUbtXt+8hsQw8H5RtN/oFO5efsWKj50Fd4b4K1Ca3Mkl0trHe7XntYoCBgkbtp35jd1Hi24HiNaNBw7ao0LJBGrW4IiKqAUBXacY9qlaUFZ4lH9u0wf76c/dbv8A/dQnCkCXep6vLIA6borXawypWNMsCPiasfEenSyTWUsIB7i43SAkD808To2M9SCV5VWuC0NrrWp2xPKfu7qPnzIfIf7jQcV5wnfaVI02kP3luSWkspSSPU90x6efnn7XSrVwdxnBqCkLmKdMiS3k5SxkHB8Pmvv9+Ks1VzirhCG9AfnFcJziuI/DLGwHLxD6y+qmgsdKoPBHF8zXL6dqKql5EMoyjCXEY/WX/Fjn78/Q1fqBSlKBSlKBSlKBSlKBSlKBSlKBSlKDw1k/Cx/KfENzeHxQWKiGD039CR7/AFz+8vpV943upotOuXt0Z5RE+wLzIJGMgee3rjzxWXdi/GNla2BikEsb72aaYxsYcsTszKudvhAHixzBoNtrK9VP03iq3i6pp8RkPmBI2CM+h5ofkK0bT9YgnXdDNHKoGSY3VsD5Gs37Fwbi71W+bn31xsUnyVSzY+5kH7tBqwpSlAqB440drywnhQ4kZcxnoRIhDIQfI5A51PV5QQnBeufTbKKY8nI2yqeRSVOUikeRB8qnKoqkWGuBQwWHU0dtvkLqLGSPIb0I+JWryKD2s91RB/8A1NmV+t9Cm7zHXZuYJn23H8Kv8sgVSzHCqCST0AAyTVA7Ngby5utVb6s7dzbg9VgiOOnllueKDQqUpQUDtb0ZjbrfQDF1YESowHNkB8anHPGCTj2PrVu4d1QXdpBcKMCaNHx6FlyR8jkfKuq9hDxup6MrA/MYqn9jc+7SYk/uXmi/gkOPwoLvSlKBSlKBSlKBSlKBSlKBSlKBSlKD4XtwI43kbksas5PoFBJ/lVI7G0EmnvdFQGvLieVuQ6d4UAwPIbTUn2p3Rj0e9I84WT/1PAfwJrq7PrHuNLs4/SFCfiw3N+JNBF8daFaRWlxedwqTQxSMrxExOTtIALxkEgk9DUd2CW2zR0YjBkllY+/PaD+FdfbdcFNEucdXMK/IzKT+AI+ddfZEuNFs/sE/87UFwpSlApSlBXOPdAW9spEJKug72KRfrRyR+JSPuwfYmungzUmudPtZ3+vJDGze7bfF+OaktQ/QyfYf/KarHZL/ANzWf2G/ztQWDXrLv7WeLzkjkQeXNlIH41l2ha3nhZVhykiPFaMASrK73CK3McwxV8/OtgrE47ZbbVZ9ObktzfWl1EPVctI+PYFMfIUG1RjAHwFfqvBXtArM+xKYhdRhP+qvZflu5fzU1plZT2XN3et63CDyaYSAf8SQnl++PuoNWpSlApSlApSlApSlApSlApSlApSlBQe3CTGjSj9t4V++QVdNLj2wRKOixoPuUVQ+3k40nPkJ4Sf4qv8AYPmKMjzRD96igq/avpP0nSLpASCqd6MeZiO/Hzxivz2QsPyLZ45+A/fvargwyKpGq9l1lKWaLvrVmOSbWUoCfdDlfwoLxSsruuzrUoV/serzHHRZyT/zc/5VyQatxJYnE9tHfR/tIRu+RQgj5pQa/Sszsu2W1U7LyGe0k8w8ZYe+MDOPlV20PiW0vF3W08cvsreIfFDhh8xQd98cRSfYb/KapPYled5pEYPWOSZCPTDkj8DV7dQQQehBB+dZd2NIba51Swb/AFFwJE90fIB/hVD+9QanWadr+hFns72OU27wSpE0wGSiSttVseYDsP4zWl1yarYJcQSQyDKSoyMPZhigoMfBerjmNbcnljMClfuLYqQt9C1pRg6pC/2rJP8A4sK6uANUItntrhwJrBzBIWOCyL+ick9QyYOfjU7Za/azPsiuIZH/AGUkUt9wNBmMup63+VmsUvLcmOHvizQBYypwMNgFgcn1rl7NpZRxHe9/3RlliLMbdt8QIK58Xln0PPnX70bh6DVdc1RrkM8cTRoqq7KpK8sNtIyBt6VrGkaNBapst4UiX0RQM49T1PzoO+lKUClKUClKUClKUClKUClKUClKUFO7W9Ka50i5RRlkUSAAZJ7s7jgeuAa/HZDrv0vSYGY5kiBifnk5jOFJ+K7T86ubDNZQls/D9/NKsTyabdHcREpZraT1K/sdefpgeXMNYpVNt+1HSnAIu0Gf2lZT9xFStrxjYSDKXkB/4qj+ZoJ2lcEOtW7nC3ELH2lQ/wAjXWk6noyn4EGg+GoaZDOu2aKOVfSRFcfcwqq6h2WabIdywmBvJrd2jI+QOPwq60oM3PZ/fwZNnrFwAOiXI75fhuJ5D4LVc0a4urDiSMX7xFr6IIXiBVHYckzn9bKgfMVtVZT2+6U5t7a9iH5y0lGSOoVyCD8nVfvNBq9DUTwrrS3tnDcJ0kUEjzVh4XB9wwI+VS1BmPHekwR6rb3Elo12LtHhMSlcGWPDxkh2CHK7xzP6tV7j7TY4oDOI9P014CskUcew3UzKQQN8e3bn0Ab41fO1my36ZJJzzbMk4Kkq2EbxhWBBBKFhketRMMBktJPoWjonfRk7rpohvyvInaXdz6ZIz6ig5uwlxNHqF3jabi8c4znaNofGfPHeY+ValWZ/6PY/6oPvcS/5UrTKBSlKBSlKBSlKBSlKBSlKBSlKBSlKBSlKCJ1LQ7ZwzyW8LsFPNo1JOB64rJuxDhu0u7e8ee3ik/tG1d652qFDYHoOdbJq8oS3mY9Fjc/cprOP9HiHGmSv/eXDn7kUf0oLNJ2a6Wf9iiHwBH8jUfc9kGlP/s5X7Esg/DdV8pQZ/H2SWaH81NeQ+0VyVH4g12x8BunJNU1ED/FLE/4mKrnSgosvBV9nwaxdD03RxN+IAqK1bgnV5oJIH1OOSKRSrB4ACQfUjz960+lBi3Ypqj2V3c6Tc+F1Zmj9MgDcB7MMMPnW01inbtw5LFNFqltuV49qyMn1kK/o3Pt+qflWmcD8TJqNlHcJgE+GRQc7JF+sD/MexFBJ6xZia3mib6ssciH4OpU/zrJODtP1e/06NGvY7e2UNF+bTM+ISYyGby+r1zWzGqJp9k+k2GotM6933lxNFg9FkGQD77j0oI3/AEegfyQ2f/ES4/hT+ua06qR2NaY1vo9uG+tJulPwkOVz77cVd6BSlKBSlKBSlKBSlKBSlKBSlKBSlKBSlKCtdpF33Wk3jefcso+MngX8WFcfZPw89jpcUUv6R8yMP2S/PafcDANd3HWlS3VvHFEAc3Fsz7iABHHKHbr1+qOVWIUHtKUoFKUoFKUoPncQK6sjqGVgQysMgg9QRWQajoFxw/cG7sA0tg+PpFvksyDplc8yBnk3X15c62OvxK+FJ9AT9woKhB2oaW0SyfSkXIztbPeD2KDzqiaxrM3Ed1Ha2sbpp8citNKwK95t/l7L1yQTjFWTsp0G2n05ZpbeJ3ea4bc8alv0rY5kelaNDEqAKoCqOgUAAfACgQxKiqqgBVAAA6AAYAr90pQKUpQKUpQKUpQKUpQKUpQKUpQKUpQKUpQKUpQKUpQKUpQKUpQK8bpSlBAcCf8AYIvjJ/7jVYKUoFKUoFKUoFKUoFKUoFKUoFKUoP/Z"/>
          <p:cNvSpPr>
            <a:spLocks noChangeAspect="1" noChangeArrowheads="1"/>
          </p:cNvSpPr>
          <p:nvPr/>
        </p:nvSpPr>
        <p:spPr bwMode="auto">
          <a:xfrm>
            <a:off x="155575" y="-13716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eg;base64,/9j/4AAQSkZJRgABAQAAAQABAAD/2wCEAAkGBxQSEBQUExQWFRUUFxQYGBgUFRgYFhYZFhUdGBgiGRUaHCkhHBolHhgaIzEhJikrLi4vFyAzODMtNygtLi4BCgoKBQUFDgUFDisZExkrKysrKysrKysrKysrKysrKysrKysrKysrKysrKysrKysrKysrKysrKysrKysrKysrK//AABEIAOEA4QMBIgACEQEDEQH/xAAbAAEAAwEBAQEAAAAAAAAAAAAABQYHBAEDAv/EAEoQAAIBAwIDBgIFCQQGCwEAAAECAwAEEQUSBiExBxMiQVFhcYEUMnKRoRUjM0JSgpKxwSRTYrIIQ0Rjg6IXJTQ1VHOTs8LR4Rb/xAAUAQEAAAAAAAAAAAAAAAAAAAAA/8QAFBEBAAAAAAAAAAAAAAAAAAAAAP/aAAwDAQACEQMRAD8A3GlKUClKUClKUClKUCvM0Zsdaz4aw+sXRhtZpYbOJCZZo0KtcMWK7IpWHJMDJZeZzyx1oObWu1hC7wafby3c6uY+SMIgwOMlhzIz8M46jrUXcaZrd4WlvrlNMhhAYCBhgn/FtkJwPPc3yq63XDk0FtHbaW8Noozud4zI/lzHqxySWbPQevL0XV3bRwW7Ib+c72klwIE7sSAZPIr3mGXCcs7WORigzy/4Md1SbV9Y2uR+ZKEYAHPcuQMHHMkAYHnU/PomsQCPuNUSbPKNJ4eTgDI3SKD5Dqfvq867oEN3E8cq/pF2F18MgXcGwHHPGRzHQ+dffStP7iIR95JJjPilbc5yc9fQeQHIUFJTiDWRdd39EspVCeNIrrEkbf4i5zg+gQ9etfRe1KCEOt9BPaTIcFDG0isfLZIg2nPyqwXfCUElzHceON42d8RN3Yd3xuLlRubOAME49qldQti8bKrbGIIV9qsVPqFbkfnQUb/pQEe17qxureCQZSZk3LjyLKvNc56VbtA4itr2PvLaZZV89uQy/aQ4Kn4iobhe6unMlve20rJucJNMICJIwAB3qocbic8guMVTOJ9NXQtTi1GCPbZyjuriOFMLHnGDgcsEgHy5j3oNhpXwsrtJY0kjIZHUMrDoQRkV96BSlKBSlKBSlKBSlKBSlKBSlKBSlKBSlKBSleGgovaN9JupIdOtWMffhpLiUfqQIQpAPqxYfHHxrv0OG476OOFUt7C03xbDzmnKptXltwkYJ3ZBycDyNVLga8xe6rqN9O6tbM8DJ/q0hU7lOwAknlyx+03XNatE4YAjoQCPgedBEWuoXL3ODAFt8yrvL/nd0bAAmPGAjc8HOcAEgZqZxXtKBSlKBSlKDyqPxfw3c3k8kLyu1lcQlQiiICCZcFWbK72UkZ5HOfLHS81A8bay9nZvPGFZlaMbWBO4M4UhFGCzkHCjPM4oKv2L688ts9nNHsksCISRnDKMgZz+sCD+FaNWTWlk1rxZsty3dXdu09wpPJSd46eR3qn8ZrWaBSlKBSlKBSlKBSlKBSlKBSlKBSlKBSlKBXhr2lBlHCtpHqdxrKXA7tnuIVaIciEgwEJHU7tvM+danBEEVVUAKoAAHQADAFZrxrMNP1uyvSvdwTK8NxKudpJ+p3nlywOft7VcuGbS5ia5FxKJUedpIGz4licA7CMDAU5xzOc0E5SlU/iDiO5eZ7TTYlkmTHezSnEEBYZAJGS0mCDtHQGguFK49HhlSCNJ5O9lVQHkChQ7eZ2jkK7KBX5ZsDJ5fGv1UTxPoMd9bPbys6o5UkxttbwsGHP05UEqDXjKD15/H2qjaNwHNYzI9pfS91uXvIbj84jJ57T1RsdDV5LYGTyoMz4CiZde1cE8sx4Eh3Sc+fhJ593z5Dp0rTqyPs1dL3XNRvu83iP81FzGChOM8uq+EY+Na5QKiNX4ns7U7bi5hiYjO15FDY+znOK4+P8AWns7GSWMhXLRxozfVRpXCBm9lzn5VEXumaXpNv310EZmPimmXvZp3xz5nJJPXA5AUE5YcZ2EzbYry3Zj0XvVDH4KTk1Ohqx234u4cvZO7ktkjzkB5YFQHPLlJGSV+JxVgvOErm0QTaPdPgAMLaeQywSLjojNkqfQ5+fOg0OlVrgjiwX8T7o2hnhbZNC/1kbGeXqp8j7VZaBSlKBSlKBSlKBSlKBSlKBXPqF2sMUkrnCRo7sfRUUsfwFdFRHF9m0+n3cSfXkt50X3LRkD8aDJotX1vWIpJIIbf6HJuURyhdrgHBB3HcSCME8hkcq0Tsy0q6tdPSG7x3iM+1Q+/ZGT4F3eeOfn0xVd4Enuhw/aGwSFpY+8Ekc24bisr7gCOjk8+frV24V1eS6tlllt5LaQkhopQQwK8jjIBKnyOBmglzXLp2nxwIUjXALO555LM7FmJPmSTXXSggdO4utJ7ySzjkJuIgS6bHAAXAOHI2nBYedT1cdvpcKSvMkUayyY3uqKHfHTcwGT867KCNg1dHu5bYA74Y4pGOOWJSwXHqfAfvrl4w4iXT7UztFJKAyrtiGW8Rxn2HvUbqEgt9ZgkPJLyB4Cf97E3eRD5qZBVtK5oI7hzVPpVrHOY3i7wbtkn1gM8s/Hr86qfbXdtHpm0MVSaeGKVl6rE5O/H3AfOr6BVH7aoN+iXP8Ah7tv4ZFNBSuJeG7XTrnTLnSzhmuVgcrIXVwfrbjk88ZB+NbdWQXXDVvptjZ92+4vf2s6I5GcyqkbBfMgLzzWv0Edr+jRXlu9vOu6OQAEA4PI5BB8iCM1QdL7KmivIGlu3ubS33NHBP4irEYX22jkeg6CtMlkCqWYgKoJJPQADJJqhwazqt8BNZx29vbPkxtc72lkXyYouNoPUCgtmtaHb3ULQzxI6MCOYGV91PVSPUVVOxjcthJEWLxwXNxFEx55RX5c/TOfvr9XOganONl1qUUUJBDi1h2OynqBKzZX44rptNc0/T4UtLU960YwsFr+elJPM7tucEk5LMR1oPlaoE4km2dJLCJ5PtrM6rn32irxVZ4U0mYSz3l0Atxc7R3ancIIk+om79ZsksT6tVmoFKUoFKUoFKUoFKVFcUa2tlaS3DgsIwMKOrMxCoo9yxA+dBJySBQSxAA6knAHxNR8ev2rNtFxCW9BKmf51k3E1oEhiu9baW4nnb+z2ETFYlY4IUhepGQCc+eOeajrs2sQUaloP0S3fA76JizIT03FRn+vtQb2DQ1m2g2kukT20aTm4026YJGZDl7d2XdHhhyMbYx0HUVpVBQ7jhu+s55pNMkgMM7F3t7ncFSQjxNE6gkbjzKnlzNfLss1+8uZb+O9dGkt5VQLGqhU5EHaQMkZHnk1oNZPpLGw4pniblHqMe+M+RdQT9+Vf5ketBrFKUoFKV4aCrdpWjm50+TY4jlgInicnGySLJHPyyMj51IcG619NsYLgjBlQFh6MOTY9sg1A3XZvDcSmS9uLm6yxYRvJshQZyAI0A6DA688VcbK1SKNY41CIgAVVGAoHQAUH3qk9s0oXRbrPmEX5mRQKu1UDtfUywWdoBn6VeQIw9Y1y7/dgUHw4c7LYYriC6luJ7holUxpMwKodvLHsPIewrRa9pQRXFGmNdWVxbo+xpo2QNz8JYY548qol/w1q91Hb207W0NvG8e9rSaVZCiLtxzTn61ceOri4j0+4e0GZ1TKYGSOfiKjzYDJA9qpvZPPI9zOYry4u7Tu0y1yrBluCx3Ku7yCgE45eIUE1B2W2Ax3izT/APnXErD5qGAPzq1aXpEFsmyCGOJfSNAv8q7aUDFKUoFKUoFKUoFKUoFUbtikdNM3ojOI57aRgoz4UlDHPtkCrzXjKCMHmD60GO8W61Hqz2Elhb3E81vNHKr92ywRjcjOskjDH6g6elT3a5xJGlq1gid9d3a7EhTxFd36x9Mc8euPnVp4s1VbDT551Cjuo2KLjCl8YQYHkWIrMNEulhkj+itDeaxek9/Oxdo7ZWXd+qpAUeFccs49gKCfZGVtJ0nPeSwiKe5YcxGkAJXJ9WfAH/7WmVWuDeFFsld3cz3M53TzsPE7egH6qDyFWWgVRe1bhiS6t0ntuV3Zt3kRHVgCCyg/LIHmRjzq9V5QVzgPipNRtFlHhkXwTR55xyDqCOuD1GaslZvxLw3PYXTalpq53c7u2HSdc5LIP2+px6nPmQbjw1xDDfQCaBsg8mU8njbzV18iKCUklC9SB8Tiq9qnG1pC2xZPpE3QQ2o76XPoVTO397FSetaFb3aqlzCkqqdyhxkA4xkVC6zFaafbd1FC0ZuD3SJZIqzuxBJ2HI5gAkknlig524j1MjculDYeiyXiJL7ZUIVHwyaleGnvXMkl2kcIbaI4EbvDGAPEWlwMliegGBtqs8N6XBcylHm1ESW7RyPb3kuD1zGxCEh0yueTEcsH0rQzQDVE0u5Goa1JKvit9ORoUPVXuJMd4R9hQV/erzjjiqRpRpun+O7mGHcc1tUPJmc+TYOQP64BsvCvD0VhapBFnC5LMebO7c2Zj6k/dQTFKUoPMV4iAdAB8BX6pQKUpQKUpQKUpQKUpQKUpQKUpQcmqadFcxNFMgkjf6yt0ODkfjWY3fEslkbtNOt7OK109gJVlLJLM23c3d4I9wCc5rWahr7hWzmnW4ltonmXBDsoJyv1SfJiPInOKCTtJd6I+Cu5VbB6jIzg+4r7V+WYAEnkBzJPICqBfcX3N9K1vpKAqOUl7JnuI+eD3Qx+cbr7UFq4g4ltbFN9zMkQ8gebN9lBlj8hVZtu0CW65WGnzzA9JZiIIfjubmRj0FfTh/sztom767Zr65PNpbkbhnOfDGSQMe+avCrgYHSgpc8OuSDlLYwZ8lSWRh+8xAP8IrPeJNC1DT7yO5ju45L65baIoYAgmC83MnPbtAHMmt3rOtWU/l24LZL/AJMf6MDnBbee82eW/wCrnHPBoPhwn2pme1We6tJY49xRpoFMsO5cZyq5devmD16mpKx122v9Wtmt5kmWG2uThc5VpHiHiBAIOAfxro7JoI00W02EEGPc2CMbmJZ8+4JI+VR8uoWDavZvaS27TMbiKXuGTcy91vG/b1wycifU0EvfsI9agckBZLO5ViTgfm5YnXPwBb7zVTm7Qp9SvXsNK2KArFruTJ2qpwzRp58yACc5z086ku1ywMrWAWETF5pIQjOyrmWEkFtvMquwsR/hqjW16dH1yITRRLFDbiKWS1jZUCSsWV5FOfFvIByedBrvB3CMOnRFY8vJId0sr85JW6kk+mScD3qw18LO7SWNZI3V0cAqykFWB8wRX3oFKUoFKUoFKUoFKUoFKUoFKUoFKUoFKUoFKVQO17iV7e2S2tstdXrd1GB1CnkxHoeYA+1nyoODU9SfW7t7G2cpYwEfSplOGmP92hH6uRzPng+XXQ7KzitoVjjVY4olAAHIKqj1/rUVwPwwmnWUdunMjxSN+3IR4j/QewFRHa1q/dWP0dP0t+wtkHtL4XPyVsfMUFv0+8SaJJY2DI43Kw6MD0I9q6K5tOtBDDHEvSNFQfujH9K6aBVT7R4bdbQ3M7tC9tl4pYztkRyMAL5NuzjaQQatlUbtXt+8hsQw8H5RtN/oFO5efsWKj50Fd4b4K1Ca3Mkl0trHe7XntYoCBgkbtp35jd1Hi24HiNaNBw7ao0LJBGrW4IiKqAUBXacY9qlaUFZ4lH9u0wf76c/dbv8A/dQnCkCXep6vLIA6borXawypWNMsCPiasfEenSyTWUsIB7i43SAkD808To2M9SCV5VWuC0NrrWp2xPKfu7qPnzIfIf7jQcV5wnfaVI02kP3luSWkspSSPU90x6efnn7XSrVwdxnBqCkLmKdMiS3k5SxkHB8Pmvv9+Ks1VzirhCG9AfnFcJziuI/DLGwHLxD6y+qmgsdKoPBHF8zXL6dqKql5EMoyjCXEY/WX/Fjn78/Q1fqBSlKBSlKBSlKBSlKBSlKBSlKBSlKDw1k/Cx/KfENzeHxQWKiGD039CR7/AFz+8vpV943upotOuXt0Z5RE+wLzIJGMgee3rjzxWXdi/GNla2BikEsb72aaYxsYcsTszKudvhAHixzBoNtrK9VP03iq3i6pp8RkPmBI2CM+h5ofkK0bT9YgnXdDNHKoGSY3VsD5Gs37Fwbi71W+bn31xsUnyVSzY+5kH7tBqwpSlAqB440drywnhQ4kZcxnoRIhDIQfI5A51PV5QQnBeufTbKKY8nI2yqeRSVOUikeRB8qnKoqkWGuBQwWHU0dtvkLqLGSPIb0I+JWryKD2s91RB/8A1NmV+t9Cm7zHXZuYJn23H8Kv8sgVSzHCqCST0AAyTVA7Ngby5utVb6s7dzbg9VgiOOnllueKDQqUpQUDtb0ZjbrfQDF1YESowHNkB8anHPGCTj2PrVu4d1QXdpBcKMCaNHx6FlyR8jkfKuq9hDxup6MrA/MYqn9jc+7SYk/uXmi/gkOPwoLvSlKBSlKBSlKBSlKBSlKBSlKBSlKD4XtwI43kbksas5PoFBJ/lVI7G0EmnvdFQGvLieVuQ6d4UAwPIbTUn2p3Rj0e9I84WT/1PAfwJrq7PrHuNLs4/SFCfiw3N+JNBF8daFaRWlxedwqTQxSMrxExOTtIALxkEgk9DUd2CW2zR0YjBkllY+/PaD+FdfbdcFNEucdXMK/IzKT+AI+ddfZEuNFs/sE/87UFwpSlApSlBXOPdAW9spEJKug72KRfrRyR+JSPuwfYmungzUmudPtZ3+vJDGze7bfF+OaktQ/QyfYf/KarHZL/ANzWf2G/ztQWDXrLv7WeLzkjkQeXNlIH41l2ha3nhZVhykiPFaMASrK73CK3McwxV8/OtgrE47ZbbVZ9ObktzfWl1EPVctI+PYFMfIUG1RjAHwFfqvBXtArM+xKYhdRhP+qvZflu5fzU1plZT2XN3et63CDyaYSAf8SQnl++PuoNWpSlApSlApSlApSlApSlApSlApSlBQe3CTGjSj9t4V++QVdNLj2wRKOixoPuUVQ+3k40nPkJ4Sf4qv8AYPmKMjzRD96igq/avpP0nSLpASCqd6MeZiO/Hzxivz2QsPyLZ45+A/fvargwyKpGq9l1lKWaLvrVmOSbWUoCfdDlfwoLxSsruuzrUoV/serzHHRZyT/zc/5VyQatxJYnE9tHfR/tIRu+RQgj5pQa/Sszsu2W1U7LyGe0k8w8ZYe+MDOPlV20PiW0vF3W08cvsreIfFDhh8xQd98cRSfYb/KapPYled5pEYPWOSZCPTDkj8DV7dQQQehBB+dZd2NIba51Swb/AFFwJE90fIB/hVD+9QanWadr+hFns72OU27wSpE0wGSiSttVseYDsP4zWl1yarYJcQSQyDKSoyMPZhigoMfBerjmNbcnljMClfuLYqQt9C1pRg6pC/2rJP8A4sK6uANUItntrhwJrBzBIWOCyL+ick9QyYOfjU7Za/azPsiuIZH/AGUkUt9wNBmMup63+VmsUvLcmOHvizQBYypwMNgFgcn1rl7NpZRxHe9/3RlliLMbdt8QIK58Xln0PPnX70bh6DVdc1RrkM8cTRoqq7KpK8sNtIyBt6VrGkaNBapst4UiX0RQM49T1PzoO+lKUClKUClKUClKUClKUClKUClKUFO7W9Ka50i5RRlkUSAAZJ7s7jgeuAa/HZDrv0vSYGY5kiBifnk5jOFJ+K7T86ubDNZQls/D9/NKsTyabdHcREpZraT1K/sdefpgeXMNYpVNt+1HSnAIu0Gf2lZT9xFStrxjYSDKXkB/4qj+ZoJ2lcEOtW7nC3ELH2lQ/wAjXWk6noyn4EGg+GoaZDOu2aKOVfSRFcfcwqq6h2WabIdywmBvJrd2jI+QOPwq60oM3PZ/fwZNnrFwAOiXI75fhuJ5D4LVc0a4urDiSMX7xFr6IIXiBVHYckzn9bKgfMVtVZT2+6U5t7a9iH5y0lGSOoVyCD8nVfvNBq9DUTwrrS3tnDcJ0kUEjzVh4XB9wwI+VS1BmPHekwR6rb3Elo12LtHhMSlcGWPDxkh2CHK7xzP6tV7j7TY4oDOI9P014CskUcew3UzKQQN8e3bn0Ab41fO1my36ZJJzzbMk4Kkq2EbxhWBBBKFhketRMMBktJPoWjonfRk7rpohvyvInaXdz6ZIz6ig5uwlxNHqF3jabi8c4znaNofGfPHeY+ValWZ/6PY/6oPvcS/5UrTKBSlKBSlKBSlKBSlKBSlKBSlKBSlKBSlKCJ1LQ7ZwzyW8LsFPNo1JOB64rJuxDhu0u7e8ee3ik/tG1d652qFDYHoOdbJq8oS3mY9Fjc/cprOP9HiHGmSv/eXDn7kUf0oLNJ2a6Wf9iiHwBH8jUfc9kGlP/s5X7Esg/DdV8pQZ/H2SWaH81NeQ+0VyVH4g12x8BunJNU1ED/FLE/4mKrnSgosvBV9nwaxdD03RxN+IAqK1bgnV5oJIH1OOSKRSrB4ACQfUjz960+lBi3Ypqj2V3c6Tc+F1Zmj9MgDcB7MMMPnW01inbtw5LFNFqltuV49qyMn1kK/o3Pt+qflWmcD8TJqNlHcJgE+GRQc7JF+sD/MexFBJ6xZia3mib6ssciH4OpU/zrJODtP1e/06NGvY7e2UNF+bTM+ISYyGby+r1zWzGqJp9k+k2GotM6933lxNFg9FkGQD77j0oI3/AEegfyQ2f/ES4/hT+ua06qR2NaY1vo9uG+tJulPwkOVz77cVd6BSlKBSlKBSlKBSlKBSlKBSlKBSlKBSlKCtdpF33Wk3jefcso+MngX8WFcfZPw89jpcUUv6R8yMP2S/PafcDANd3HWlS3VvHFEAc3Fsz7iABHHKHbr1+qOVWIUHtKUoFKUoFKUoPncQK6sjqGVgQysMgg9QRWQajoFxw/cG7sA0tg+PpFvksyDplc8yBnk3X15c62OvxK+FJ9AT9woKhB2oaW0SyfSkXIztbPeD2KDzqiaxrM3Ed1Ha2sbpp8citNKwK95t/l7L1yQTjFWTsp0G2n05ZpbeJ3ea4bc8alv0rY5kelaNDEqAKoCqOgUAAfACgQxKiqqgBVAAA6AAYAr90pQKUpQKUpQKUpQKUpQKUpQKUpQKUpQKUpQKUpQKUpQKUpQKUpQK8bpSlBAcCf8AYIvjJ/7jVYKUoFKUoFKUoFKUoFKUoFKUoFKUoP/Z"/>
          <p:cNvSpPr>
            <a:spLocks noChangeAspect="1" noChangeArrowheads="1"/>
          </p:cNvSpPr>
          <p:nvPr/>
        </p:nvSpPr>
        <p:spPr bwMode="auto">
          <a:xfrm>
            <a:off x="307975" y="-12192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 descr="http://www.polyvore.com/cgi/img-thing?.out=jpg&amp;size=l&amp;tid=147107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21856"/>
            <a:ext cx="158115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81827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6436825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43608" y="476672"/>
            <a:ext cx="1863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5544616" cy="531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29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383320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</a:t>
            </a:r>
            <a:r>
              <a:rPr lang="en-GB" sz="32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assessment</a:t>
            </a:r>
            <a:endParaRPr lang="en-GB" sz="32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://www.olsn.ca/hornepayne/Owl%20readin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509" y="188640"/>
            <a:ext cx="148092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1842176"/>
            <a:ext cx="8064894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overall judgement will be given on both the speed and accuracy of children’s reading and how they respond to what they have read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the end of KS1, children are assessed against the following criteria: </a:t>
            </a:r>
          </a:p>
          <a:p>
            <a:r>
              <a:rPr lang="en-GB" sz="2800" i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Working towards the expected standard</a:t>
            </a:r>
          </a:p>
          <a:p>
            <a:r>
              <a:rPr lang="en-GB" sz="2800" i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Working at the expected standard</a:t>
            </a:r>
          </a:p>
          <a:p>
            <a:r>
              <a:rPr lang="en-GB" sz="2800" i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Working at a greater depth within the </a:t>
            </a:r>
            <a:r>
              <a:rPr lang="en-GB" sz="2800" i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expected standard</a:t>
            </a:r>
            <a:endParaRPr lang="en-GB" sz="2800" i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28" y="1124744"/>
            <a:ext cx="80648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Teacher assessment, not test results, will have the final </a:t>
            </a:r>
            <a:endParaRPr lang="en-GB" sz="20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 </a:t>
            </a:r>
            <a:r>
              <a:rPr lang="en-GB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your child’s overall results for the end of KS1.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60911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349073"/>
            <a:ext cx="82809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36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eading </a:t>
            </a:r>
            <a:r>
              <a:rPr lang="en-GB" sz="36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 1: </a:t>
            </a:r>
            <a:r>
              <a:rPr lang="en-GB" sz="36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Combined </a:t>
            </a:r>
            <a:r>
              <a:rPr lang="en-GB" sz="36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prompt and answer booklet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2132856"/>
            <a:ext cx="828092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will be given a text to read and questions to answer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 page will have some text and some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will be required to recall information and record an answer either in writing or by choosing from a multiple choice list.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51641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429577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287" y="620688"/>
            <a:ext cx="4668713" cy="5943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5257" y="116632"/>
            <a:ext cx="1261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474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349073"/>
            <a:ext cx="82809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36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eading </a:t>
            </a:r>
            <a:r>
              <a:rPr lang="en-GB" sz="36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 </a:t>
            </a:r>
            <a:r>
              <a:rPr lang="en-GB" sz="36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Separate reading and answer </a:t>
            </a:r>
            <a:r>
              <a:rPr lang="en-GB" sz="36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booklet</a:t>
            </a:r>
          </a:p>
          <a:p>
            <a:endParaRPr lang="en-GB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2132856"/>
            <a:ext cx="828092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will be given a longer text text to read and a separate booklet with questions</a:t>
            </a:r>
          </a:p>
          <a:p>
            <a:endParaRPr lang="en-GB" sz="28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text is longer and more challenging.  The questions require children to infer meaning from the text, give opinions and explain their reasoning.</a:t>
            </a:r>
            <a:endParaRPr lang="en-GB" sz="2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93605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7" y="1412776"/>
            <a:ext cx="4495800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687" y="1724943"/>
            <a:ext cx="4303359" cy="4652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31640" y="476672"/>
            <a:ext cx="1261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10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260648"/>
            <a:ext cx="6552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English </a:t>
            </a:r>
            <a:r>
              <a:rPr lang="en-GB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rammar</a:t>
            </a:r>
            <a:r>
              <a:rPr lang="en-GB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Punctuation &amp; Spelling </a:t>
            </a:r>
          </a:p>
          <a:p>
            <a:r>
              <a:rPr lang="en-GB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 </a:t>
            </a:r>
            <a:r>
              <a:rPr lang="en-GB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1: S</a:t>
            </a:r>
            <a:r>
              <a:rPr lang="en-GB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pelling</a:t>
            </a:r>
            <a:endParaRPr lang="en-GB" sz="3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://www.olsn.ca/hornepayne/Owl%20readin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692696"/>
            <a:ext cx="1254010" cy="115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olsn.ca/hornepayne/Owl%20readin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470285"/>
            <a:ext cx="942236" cy="87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63" y="3477201"/>
            <a:ext cx="4967882" cy="2388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5368" y="2132856"/>
            <a:ext cx="7593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teacher reads sentences and the children fill in the missing word with the correct spelling.</a:t>
            </a:r>
          </a:p>
          <a:p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122386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1949" y="692696"/>
            <a:ext cx="60503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Optional-English </a:t>
            </a:r>
            <a:r>
              <a:rPr lang="en-GB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rammar</a:t>
            </a:r>
            <a:r>
              <a:rPr lang="en-GB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Punctuation </a:t>
            </a:r>
            <a:r>
              <a:rPr lang="en-GB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Spelling </a:t>
            </a:r>
            <a:r>
              <a:rPr lang="en-GB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Paper </a:t>
            </a:r>
            <a:r>
              <a:rPr lang="en-GB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Questions</a:t>
            </a:r>
          </a:p>
        </p:txBody>
      </p:sp>
      <p:pic>
        <p:nvPicPr>
          <p:cNvPr id="1026" name="Picture 2" descr="http://www.olsn.ca/hornepayne/Owl%20readin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692696"/>
            <a:ext cx="1254010" cy="1158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olsn.ca/hornepayne/Owl%20readin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470285"/>
            <a:ext cx="942236" cy="87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04651" y="1851211"/>
            <a:ext cx="8403307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are tested against the grammar, punctuation and spelling criteria for Year 2.  The test outcome forms part of the teacher judgement towards the overall writing assessment</a:t>
            </a:r>
          </a:p>
          <a:p>
            <a:endParaRPr lang="en-GB" sz="2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 will be in the form of short written answers or multiple choice answers</a:t>
            </a:r>
          </a:p>
          <a:p>
            <a:endParaRPr lang="en-GB" sz="2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have been taught and should be familiar with the key vocabulary e.g.</a:t>
            </a:r>
            <a:r>
              <a:rPr lang="en-GB" sz="2800" i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noun phrases, suffixes </a:t>
            </a:r>
            <a:r>
              <a:rPr lang="en-GB" sz="28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endParaRPr lang="en-GB" sz="28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76687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59832" y="404664"/>
            <a:ext cx="16225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endParaRPr lang="en-GB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785813"/>
            <a:ext cx="6353175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04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385763"/>
            <a:ext cx="649605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7544" y="201097"/>
            <a:ext cx="16225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066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1822" y="40268"/>
            <a:ext cx="6408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I help?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4252" y="733246"/>
            <a:ext cx="8403307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 – Continue to read with your child </a:t>
            </a:r>
            <a:r>
              <a:rPr lang="en-GB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 day.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Ask questions about what they 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read.Retell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story. Help them to find texts that they enjoy reading.</a:t>
            </a:r>
          </a:p>
          <a:p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Writing – Help your child with their homework. Remind them to use their best handwriting</a:t>
            </a: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all times.  Ask them to read what they have written to you. Correct their spoken grammar. Play on Spelling Shed.</a:t>
            </a:r>
          </a:p>
          <a:p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 – Ask them to talk about their current learning in Maths and what they need support with.  Play practical, written and online games to encourage a love of Maths.</a:t>
            </a:r>
          </a:p>
          <a:p>
            <a:endParaRPr lang="en-GB" sz="28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3715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1844824"/>
            <a:ext cx="8064896" cy="4608786"/>
          </a:xfrm>
        </p:spPr>
        <p:txBody>
          <a:bodyPr>
            <a:normAutofit lnSpcReduction="10000"/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lang="en-GB" sz="2000" b="1" dirty="0" smtClean="0">
                <a:solidFill>
                  <a:srgbClr val="0C02D0"/>
                </a:solidFill>
                <a:latin typeface="Arial" charset="0"/>
              </a:rPr>
              <a:t>Useful Links</a:t>
            </a:r>
          </a:p>
          <a:p>
            <a:pPr marL="0" indent="0">
              <a:buNone/>
            </a:pPr>
            <a:endParaRPr lang="en-GB" sz="1800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BBC KS1 </a:t>
            </a:r>
            <a:r>
              <a:rPr lang="en-GB" sz="2000" b="1" dirty="0" err="1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Bitesize</a:t>
            </a:r>
            <a:endParaRPr lang="en-GB" sz="2000" b="1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Woodlands Grammar and Punctuation </a:t>
            </a:r>
            <a:endParaRPr lang="en-GB" sz="2000" b="1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dirty="0" err="1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Teachit</a:t>
            </a:r>
            <a:endParaRPr lang="en-GB" sz="2000" b="1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Grammar Book</a:t>
            </a:r>
            <a:endParaRPr lang="en-GB" sz="2000" b="1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Maths Is Fun</a:t>
            </a:r>
            <a:endParaRPr lang="en-GB" sz="2000" b="1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b="1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</a:t>
            </a:r>
            <a:r>
              <a:rPr lang="en-GB" sz="2000" b="1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www.gov.uk/government/collections/national-curriculum-assessments-practice-materials#key-stage-1-past-papers</a:t>
            </a:r>
            <a:r>
              <a:rPr lang="en-GB" sz="2000" b="1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b="1" dirty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 smtClean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C02D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i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Remind children to also use their LGFL </a:t>
            </a:r>
            <a:r>
              <a:rPr lang="en-GB" sz="1800" i="1" dirty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(London Grid for Learning) </a:t>
            </a:r>
          </a:p>
          <a:p>
            <a:pPr marL="0" indent="0">
              <a:buNone/>
            </a:pPr>
            <a:r>
              <a:rPr lang="en-GB" sz="1800" i="1" dirty="0" smtClean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USO, </a:t>
            </a:r>
            <a:r>
              <a:rPr lang="en-GB" sz="1800" i="1" dirty="0">
                <a:solidFill>
                  <a:srgbClr val="0C02D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they can use at home to access learning resources </a:t>
            </a:r>
          </a:p>
          <a:p>
            <a:endParaRPr lang="en-GB" sz="1800" i="1" dirty="0">
              <a:solidFill>
                <a:srgbClr val="00206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GB" sz="2000" b="1" dirty="0" smtClean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71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1819" y="188640"/>
            <a:ext cx="6408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few reminders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4523" y="768977"/>
            <a:ext cx="6468392" cy="5823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FF"/>
                </a:solidFill>
              </a:rPr>
              <a:t>Reading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FF"/>
                </a:solidFill>
              </a:rPr>
              <a:t>Homework/Spelling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FF"/>
                </a:solidFill>
              </a:rPr>
              <a:t>PE kits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FF"/>
                </a:solidFill>
              </a:rPr>
              <a:t>Healthy lunch and breakfast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FF"/>
                </a:solidFill>
              </a:rPr>
              <a:t>Medication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FF"/>
                </a:solidFill>
              </a:rPr>
              <a:t>Water bottle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00FF"/>
                </a:solidFill>
              </a:rPr>
              <a:t>Book bags</a:t>
            </a:r>
          </a:p>
        </p:txBody>
      </p:sp>
      <p:pic>
        <p:nvPicPr>
          <p:cNvPr id="1026" name="Picture 2" descr="Image result for remind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84910"/>
            <a:ext cx="3573719" cy="2674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6891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FF0000"/>
                </a:solidFill>
              </a:rPr>
              <a:t>S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0" y="28288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b="1" dirty="0">
                <a:solidFill>
                  <a:srgbClr val="0000FF"/>
                </a:solidFill>
                <a:latin typeface="Arial" charset="0"/>
              </a:rPr>
              <a:t>Thank you </a:t>
            </a:r>
          </a:p>
          <a:p>
            <a:pPr algn="ctr"/>
            <a:endParaRPr lang="en-GB" b="1" dirty="0">
              <a:solidFill>
                <a:srgbClr val="0000FF"/>
              </a:solidFill>
              <a:latin typeface="Arial" charset="0"/>
            </a:endParaRPr>
          </a:p>
          <a:p>
            <a:pPr algn="ctr"/>
            <a:endParaRPr lang="en-GB" b="1" dirty="0">
              <a:solidFill>
                <a:srgbClr val="0000FF"/>
              </a:solidFill>
              <a:latin typeface="Arial" charset="0"/>
            </a:endParaRPr>
          </a:p>
          <a:p>
            <a:pPr algn="ctr"/>
            <a:r>
              <a:rPr lang="en-GB" b="1" dirty="0">
                <a:solidFill>
                  <a:srgbClr val="0000FF"/>
                </a:solidFill>
                <a:latin typeface="Arial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985916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Wingdings" pitchFamily="2" charset="2"/>
              <a:buNone/>
            </a:pPr>
            <a:endParaRPr lang="en-GB" sz="2800" b="1" dirty="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GB" sz="2800" b="1" dirty="0" smtClean="0">
              <a:latin typeface="Arial" charset="0"/>
            </a:endParaRPr>
          </a:p>
          <a:p>
            <a:pPr eaLnBrk="1" hangingPunct="1"/>
            <a:endParaRPr lang="en-GB" sz="2800" b="1" dirty="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GB" sz="2800" b="1" dirty="0" smtClean="0">
              <a:latin typeface="Arial" charset="0"/>
            </a:endParaRPr>
          </a:p>
          <a:p>
            <a:pPr eaLnBrk="1" hangingPunct="1"/>
            <a:endParaRPr lang="en-GB" sz="2400" dirty="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GB" sz="2400" dirty="0" smtClean="0"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GB" sz="2400" dirty="0" smtClean="0">
                <a:latin typeface="Arial" charset="0"/>
              </a:rPr>
              <a:t>     </a:t>
            </a:r>
          </a:p>
          <a:p>
            <a:pPr eaLnBrk="1" hangingPunct="1">
              <a:buFont typeface="Wingdings" pitchFamily="2" charset="2"/>
              <a:buNone/>
            </a:pPr>
            <a:endParaRPr lang="en-GB" sz="2400" dirty="0" smtClean="0"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6478597"/>
            <a:ext cx="4320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72819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2168</TotalTime>
  <Words>790</Words>
  <Application>Microsoft Office PowerPoint</Application>
  <PresentationFormat>On-screen Show (4:3)</PresentationFormat>
  <Paragraphs>202</Paragraphs>
  <Slides>27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John Wycliffe Primary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Test Papers</vt:lpstr>
      <vt:lpstr>Arithmetic</vt:lpstr>
      <vt:lpstr>PowerPoint Presentation</vt:lpstr>
      <vt:lpstr>Reasoning paper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1 SAT’s Statutory Assessment Tests</dc:title>
  <dc:creator>year 1</dc:creator>
  <cp:lastModifiedBy>Sally</cp:lastModifiedBy>
  <cp:revision>64</cp:revision>
  <cp:lastPrinted>2015-01-21T08:59:24Z</cp:lastPrinted>
  <dcterms:created xsi:type="dcterms:W3CDTF">2012-01-18T11:00:58Z</dcterms:created>
  <dcterms:modified xsi:type="dcterms:W3CDTF">2018-05-04T16:49:27Z</dcterms:modified>
</cp:coreProperties>
</file>